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2" r:id="rId2"/>
    <p:sldId id="269" r:id="rId3"/>
    <p:sldId id="273" r:id="rId4"/>
    <p:sldId id="257" r:id="rId5"/>
    <p:sldId id="258" r:id="rId6"/>
    <p:sldId id="275" r:id="rId7"/>
    <p:sldId id="276" r:id="rId8"/>
    <p:sldId id="266" r:id="rId9"/>
    <p:sldId id="277" r:id="rId10"/>
    <p:sldId id="278" r:id="rId11"/>
    <p:sldId id="279" r:id="rId12"/>
    <p:sldId id="280" r:id="rId13"/>
    <p:sldId id="281" r:id="rId14"/>
    <p:sldId id="287" r:id="rId15"/>
    <p:sldId id="288" r:id="rId16"/>
    <p:sldId id="283" r:id="rId17"/>
    <p:sldId id="282" r:id="rId18"/>
    <p:sldId id="284" r:id="rId19"/>
    <p:sldId id="285" r:id="rId20"/>
    <p:sldId id="286" r:id="rId21"/>
    <p:sldId id="270" r:id="rId22"/>
    <p:sldId id="267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494"/>
    <a:srgbClr val="FF99FF"/>
    <a:srgbClr val="2D4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0" autoAdjust="0"/>
    <p:restoredTop sz="94562"/>
  </p:normalViewPr>
  <p:slideViewPr>
    <p:cSldViewPr snapToGrid="0">
      <p:cViewPr varScale="1">
        <p:scale>
          <a:sx n="77" d="100"/>
          <a:sy n="77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DC768-D84B-4CAB-822B-1C3597B96330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9F02E-3354-4F08-A937-C1DC5D71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8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9F02E-3354-4F08-A937-C1DC5D71E2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1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6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7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0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1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4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8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10D51-B40D-446E-82BF-E832E1CA117A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9CC3-C795-4D83-83C1-D315D9A8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9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s://www.bbc.com/news/newsbeat-456426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hyperlink" Target="https://www.express.co.uk/sport/football/1055021/Lionel-Messi-Neymar-Cristiano-Ronaldo-Barcelona-Ballon-d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becklas/fifa-world-cup" TargetMode="External"/><Relationship Id="rId2" Type="http://schemas.openxmlformats.org/officeDocument/2006/relationships/hyperlink" Target="https://www.kaggle.com/karangadiya/fifa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al.com/en/news/best-fifa-19-players-global-series-ranks-best-pro-esports/9njxq7lmpzmb1nmckdswjhghq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index.html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fa.com/the-best-fifa-football-awards/news/the-best-fifa-football-awardstm-to-introduce-two-new-women-s-football-honours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pandas.pydata.org/pandas-docs/stabl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cnn.com/2019/03/19/tech/stadia-google-gaming/index.html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ccerladuma.co.za/news/articles/international/categories/world-cup-2018/12-stars-snubbed-for-brazil-s-2018-fifa-world-cup-squad/295003?page=9" TargetMode="External"/><Relationship Id="rId5" Type="http://schemas.openxmlformats.org/officeDocument/2006/relationships/hyperlink" Target="https://www.telegraph.co.uk/world-cup/2017/11/09/fifa-world-cup-2018-ball-unveiled-adidas/" TargetMode="External"/><Relationship Id="rId4" Type="http://schemas.openxmlformats.org/officeDocument/2006/relationships/hyperlink" Target="https://www.gamesradar.com/2014-fifa-world-cup-brazil-review/" TargetMode="External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C34DB-79BA-494B-B218-05BE61E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4" b="173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5000" b="1" dirty="0">
                <a:solidFill>
                  <a:srgbClr val="FFFFFF"/>
                </a:solidFill>
              </a:rPr>
              <a:t>DATS 6103 Introduction to Data Mining</a:t>
            </a:r>
            <a:br>
              <a:rPr lang="en-US" sz="5000" b="1" dirty="0">
                <a:solidFill>
                  <a:srgbClr val="FFFFFF"/>
                </a:solidFill>
              </a:rPr>
            </a:br>
            <a:r>
              <a:rPr lang="en-US" sz="5000" b="1" dirty="0">
                <a:solidFill>
                  <a:srgbClr val="FFFFFF"/>
                </a:solidFill>
              </a:rPr>
              <a:t>Individual Project III</a:t>
            </a:r>
            <a:br>
              <a:rPr lang="en-US" sz="5000" b="1" dirty="0">
                <a:solidFill>
                  <a:srgbClr val="FFFFFF"/>
                </a:solidFill>
              </a:rPr>
            </a:br>
            <a:br>
              <a:rPr lang="en-US" sz="5000" b="1" dirty="0">
                <a:solidFill>
                  <a:srgbClr val="FFFFFF"/>
                </a:solidFill>
              </a:rPr>
            </a:br>
            <a:r>
              <a:rPr lang="en-US" sz="5000" b="1" dirty="0">
                <a:solidFill>
                  <a:srgbClr val="FFFFFF"/>
                </a:solidFill>
              </a:rPr>
              <a:t>Topic: FIFA players’ Value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00152"/>
            <a:ext cx="3949106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1" dirty="0">
                <a:solidFill>
                  <a:srgbClr val="FFFFFF"/>
                </a:solidFill>
              </a:rPr>
              <a:t>G48606690</a:t>
            </a:r>
          </a:p>
          <a:p>
            <a:pPr algn="r"/>
            <a:r>
              <a:rPr lang="en-US" sz="2800" b="1" dirty="0" err="1">
                <a:solidFill>
                  <a:srgbClr val="FFFFFF"/>
                </a:solidFill>
              </a:rPr>
              <a:t>HungChun</a:t>
            </a:r>
            <a:r>
              <a:rPr lang="en-US" sz="2800" b="1" dirty="0">
                <a:solidFill>
                  <a:srgbClr val="FFFFFF"/>
                </a:solidFill>
              </a:rPr>
              <a:t> Lin</a:t>
            </a:r>
          </a:p>
          <a:p>
            <a:pPr algn="r"/>
            <a:r>
              <a:rPr lang="en-US" sz="2800" b="1" dirty="0">
                <a:solidFill>
                  <a:srgbClr val="FFFFFF"/>
                </a:solidFill>
              </a:rPr>
              <a:t>Instructor: </a:t>
            </a:r>
            <a:r>
              <a:rPr lang="en-US" sz="2800" b="1" dirty="0" err="1">
                <a:solidFill>
                  <a:srgbClr val="FFFFFF"/>
                </a:solidFill>
              </a:rPr>
              <a:t>Nima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Zahadat</a:t>
            </a:r>
            <a:endParaRPr lang="en-US" sz="2800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57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91A50B-CF04-A544-A6B3-19E5D88BDEAE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8623300" cy="1019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Correlation of demographic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EFFA-DDE8-FF45-941E-22FE685BE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16" y="1645919"/>
            <a:ext cx="5493246" cy="484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0B125-1362-6C45-A32A-9E3BFBB3A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8" y="2386056"/>
            <a:ext cx="5847351" cy="118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4E454-F300-DB40-9226-82FB7FE54410}"/>
              </a:ext>
            </a:extLst>
          </p:cNvPr>
          <p:cNvSpPr txBox="1"/>
          <p:nvPr/>
        </p:nvSpPr>
        <p:spPr>
          <a:xfrm>
            <a:off x="250093" y="3687902"/>
            <a:ext cx="5186431" cy="20146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strong correlation between demographic factors and value</a:t>
            </a:r>
          </a:p>
        </p:txBody>
      </p:sp>
    </p:spTree>
    <p:extLst>
      <p:ext uri="{BB962C8B-B14F-4D97-AF65-F5344CB8AC3E}">
        <p14:creationId xmlns:p14="http://schemas.microsoft.com/office/powerpoint/2010/main" val="196159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ADE201-3CA3-C34E-B478-3EE6D3278BD5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2838744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Skill 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E5934-2482-BD43-A079-73C8C6F2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1188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C0C2A-5B7B-674F-B3C1-3A1C98911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414"/>
            <a:ext cx="6356861" cy="58687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6DE4DC-BAE3-9346-A164-1E8575AF9AC4}"/>
              </a:ext>
            </a:extLst>
          </p:cNvPr>
          <p:cNvSpPr/>
          <p:nvPr/>
        </p:nvSpPr>
        <p:spPr>
          <a:xfrm>
            <a:off x="9716853" y="6547725"/>
            <a:ext cx="22637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https://www.bbc.com/news/newsbeat-45642620</a:t>
            </a:r>
            <a:endParaRPr lang="en-US" sz="800" dirty="0"/>
          </a:p>
        </p:txBody>
      </p:sp>
      <p:sp>
        <p:nvSpPr>
          <p:cNvPr id="17" name="Card 16">
            <a:extLst>
              <a:ext uri="{FF2B5EF4-FFF2-40B4-BE49-F238E27FC236}">
                <a16:creationId xmlns:a16="http://schemas.microsoft.com/office/drawing/2014/main" id="{D17F6311-87F7-F744-ADF2-B65BAF198B06}"/>
              </a:ext>
            </a:extLst>
          </p:cNvPr>
          <p:cNvSpPr/>
          <p:nvPr/>
        </p:nvSpPr>
        <p:spPr>
          <a:xfrm>
            <a:off x="7138785" y="3008520"/>
            <a:ext cx="5053215" cy="3341715"/>
          </a:xfrm>
          <a:prstGeom prst="flowChartPunchedCard">
            <a:avLst/>
          </a:prstGeom>
          <a:blipFill dpi="0" rotWithShape="1">
            <a:blip r:embed="rId5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34E7178-985E-EB48-9478-5CE99F06ACA2}"/>
              </a:ext>
            </a:extLst>
          </p:cNvPr>
          <p:cNvGrpSpPr/>
          <p:nvPr/>
        </p:nvGrpSpPr>
        <p:grpSpPr>
          <a:xfrm>
            <a:off x="-665018" y="0"/>
            <a:ext cx="13948756" cy="2622666"/>
            <a:chOff x="1330036" y="3462251"/>
            <a:chExt cx="6356861" cy="8811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E2195D-F67F-274A-B8CE-B33BB4E21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1" b="94844"/>
            <a:stretch/>
          </p:blipFill>
          <p:spPr>
            <a:xfrm>
              <a:off x="1330036" y="3462251"/>
              <a:ext cx="5951913" cy="3026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980B57-0A56-9A4A-B306-032C6A549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43"/>
            <a:stretch/>
          </p:blipFill>
          <p:spPr>
            <a:xfrm>
              <a:off x="1330036" y="3764870"/>
              <a:ext cx="6356861" cy="5785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7AE80F-E5DE-5D45-8474-50F76B21B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2" y="2539541"/>
            <a:ext cx="10857115" cy="4384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17589E-7EAC-F346-BE04-7480D3803FC3}"/>
              </a:ext>
            </a:extLst>
          </p:cNvPr>
          <p:cNvSpPr/>
          <p:nvPr/>
        </p:nvSpPr>
        <p:spPr>
          <a:xfrm>
            <a:off x="11524557" y="900751"/>
            <a:ext cx="329392" cy="911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21A593-620A-334E-AFF0-FA980F96FD3D}"/>
              </a:ext>
            </a:extLst>
          </p:cNvPr>
          <p:cNvSpPr/>
          <p:nvPr/>
        </p:nvSpPr>
        <p:spPr>
          <a:xfrm>
            <a:off x="11195165" y="900750"/>
            <a:ext cx="329392" cy="1077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B80B2-6AA1-D04A-9D0E-2E283B2E6A26}"/>
              </a:ext>
            </a:extLst>
          </p:cNvPr>
          <p:cNvSpPr/>
          <p:nvPr/>
        </p:nvSpPr>
        <p:spPr>
          <a:xfrm>
            <a:off x="7304463" y="900751"/>
            <a:ext cx="329392" cy="1077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D2B1AA-76EE-514C-8556-032039F1BACD}"/>
              </a:ext>
            </a:extLst>
          </p:cNvPr>
          <p:cNvSpPr/>
          <p:nvPr/>
        </p:nvSpPr>
        <p:spPr>
          <a:xfrm>
            <a:off x="4821038" y="900750"/>
            <a:ext cx="329392" cy="119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0536-283E-1549-8BA8-50F829AC0D58}"/>
              </a:ext>
            </a:extLst>
          </p:cNvPr>
          <p:cNvSpPr/>
          <p:nvPr/>
        </p:nvSpPr>
        <p:spPr>
          <a:xfrm>
            <a:off x="4497805" y="900161"/>
            <a:ext cx="329392" cy="911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4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740F29-50C5-4C4E-9CEF-9F13323BBD26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343726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Preferred Foot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F983A-2B0E-3A4B-BB3D-B6226346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75" y="2097321"/>
            <a:ext cx="5112619" cy="399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ABC7F-213B-164D-B95D-79869409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" y="767684"/>
            <a:ext cx="6187779" cy="4231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0F3D3-B91D-9945-BB3C-6603C806A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51" y="767684"/>
            <a:ext cx="5691448" cy="109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D5CE9-0C2A-7F47-A20B-05BA722C9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52" y="0"/>
            <a:ext cx="5691447" cy="767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8C401-552A-054F-9206-26AFCC71DBE3}"/>
              </a:ext>
            </a:extLst>
          </p:cNvPr>
          <p:cNvSpPr txBox="1"/>
          <p:nvPr/>
        </p:nvSpPr>
        <p:spPr>
          <a:xfrm>
            <a:off x="421916" y="5266817"/>
            <a:ext cx="5365813" cy="1323439"/>
          </a:xfrm>
          <a:prstGeom prst="rect">
            <a:avLst/>
          </a:prstGeom>
          <a:solidFill>
            <a:srgbClr val="2D4CAD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Preferred Foot does not affect Value much</a:t>
            </a:r>
          </a:p>
        </p:txBody>
      </p:sp>
    </p:spTree>
    <p:extLst>
      <p:ext uri="{BB962C8B-B14F-4D97-AF65-F5344CB8AC3E}">
        <p14:creationId xmlns:p14="http://schemas.microsoft.com/office/powerpoint/2010/main" val="185941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B30FF-4A77-234C-AB72-31C10E15B2ED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343726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Body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12A30-3D3C-9949-A7A9-B9700B02F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" y="1729047"/>
            <a:ext cx="6741476" cy="4836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AF588-BBDE-9745-B133-06DEFC450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36" y="0"/>
            <a:ext cx="7241663" cy="1009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A3F652-1B99-7E4B-AA67-12C50EFD029F}"/>
              </a:ext>
            </a:extLst>
          </p:cNvPr>
          <p:cNvSpPr/>
          <p:nvPr/>
        </p:nvSpPr>
        <p:spPr>
          <a:xfrm>
            <a:off x="7097786" y="6624199"/>
            <a:ext cx="5094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https://www.express.co.uk/sport/football/1055021/Lionel-Messi-Neymar-Cristiano-Ronaldo-Barcelona-Ballon-dOr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04CDD1-9BBE-0046-90E1-C3DD53135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98" y="1612670"/>
            <a:ext cx="5094214" cy="39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0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C4D852-6539-534A-8E43-8C5716372DD6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343726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648D8-53CF-2D47-BFD5-926E328F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8" y="1390514"/>
            <a:ext cx="7841466" cy="5372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AEC2C-A069-4C4B-84C8-822C1333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6" y="31614"/>
            <a:ext cx="7794004" cy="977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9CE561-A821-204C-8367-D3090AFBB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04" y="1009291"/>
            <a:ext cx="3488343" cy="5672102"/>
          </a:xfrm>
          <a:prstGeom prst="rect">
            <a:avLst/>
          </a:prstGeom>
        </p:spPr>
      </p:pic>
      <p:pic>
        <p:nvPicPr>
          <p:cNvPr id="19" name="Graphic 18" descr="Soccer">
            <a:extLst>
              <a:ext uri="{FF2B5EF4-FFF2-40B4-BE49-F238E27FC236}">
                <a16:creationId xmlns:a16="http://schemas.microsoft.com/office/drawing/2014/main" id="{AAE52658-B627-0941-884D-5B3494C7E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9501" y="1718610"/>
            <a:ext cx="536716" cy="536716"/>
          </a:xfrm>
          <a:prstGeom prst="rect">
            <a:avLst/>
          </a:prstGeom>
        </p:spPr>
      </p:pic>
      <p:pic>
        <p:nvPicPr>
          <p:cNvPr id="22" name="Graphic 21" descr="Soccer">
            <a:extLst>
              <a:ext uri="{FF2B5EF4-FFF2-40B4-BE49-F238E27FC236}">
                <a16:creationId xmlns:a16="http://schemas.microsoft.com/office/drawing/2014/main" id="{FDEACDA1-D7CC-3E4A-A1B0-2419E9BF0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9501" y="4076841"/>
            <a:ext cx="536716" cy="5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A850FAD-5BBB-D940-9B83-5D6158351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7" t="9687" r="5771" b="13584"/>
          <a:stretch/>
        </p:blipFill>
        <p:spPr>
          <a:xfrm>
            <a:off x="4818888" y="0"/>
            <a:ext cx="7373112" cy="6858477"/>
          </a:xfrm>
          <a:prstGeom prst="rect">
            <a:avLst/>
          </a:prstGeom>
        </p:spPr>
      </p:pic>
      <p:sp>
        <p:nvSpPr>
          <p:cNvPr id="38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C83857-B429-3243-B8B1-2EE05C5A9768}"/>
              </a:ext>
            </a:extLst>
          </p:cNvPr>
          <p:cNvSpPr txBox="1">
            <a:spLocks/>
          </p:cNvSpPr>
          <p:nvPr/>
        </p:nvSpPr>
        <p:spPr>
          <a:xfrm>
            <a:off x="503024" y="2650200"/>
            <a:ext cx="5513001" cy="18054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/>
              <a:t>World cup rewards </a:t>
            </a:r>
          </a:p>
          <a:p>
            <a:pPr>
              <a:spcAft>
                <a:spcPts val="600"/>
              </a:spcAft>
            </a:pPr>
            <a:r>
              <a:rPr lang="en-US" sz="5400" b="1" dirty="0"/>
              <a:t>1930 - 2014</a:t>
            </a:r>
          </a:p>
        </p:txBody>
      </p:sp>
    </p:spTree>
    <p:extLst>
      <p:ext uri="{BB962C8B-B14F-4D97-AF65-F5344CB8AC3E}">
        <p14:creationId xmlns:p14="http://schemas.microsoft.com/office/powerpoint/2010/main" val="342477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87D538-D6EE-8F43-A92D-26F0E93A3A1D}"/>
              </a:ext>
            </a:extLst>
          </p:cNvPr>
          <p:cNvSpPr txBox="1">
            <a:spLocks/>
          </p:cNvSpPr>
          <p:nvPr/>
        </p:nvSpPr>
        <p:spPr>
          <a:xfrm>
            <a:off x="153837" y="94831"/>
            <a:ext cx="4401537" cy="1384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World cup rewards 1930 - 2014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E174A-ADAC-C844-9E8C-353C46BE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31" y="618374"/>
            <a:ext cx="3746269" cy="1580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DF33A-9A79-A14E-B9F8-9D6F673E4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2"/>
          <a:stretch/>
        </p:blipFill>
        <p:spPr>
          <a:xfrm>
            <a:off x="2870013" y="787017"/>
            <a:ext cx="5575718" cy="1384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A45E2-D427-8547-BA54-EFB0334D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31" y="-2463"/>
            <a:ext cx="5821469" cy="620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0FFFC7-D169-DA47-89BB-BCB79C496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4" y="2292390"/>
            <a:ext cx="8779679" cy="4583826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634A86-C3DB-AC43-AE37-C7F02A0A6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176105"/>
              </p:ext>
            </p:extLst>
          </p:nvPr>
        </p:nvGraphicFramePr>
        <p:xfrm>
          <a:off x="8930532" y="2273842"/>
          <a:ext cx="3110613" cy="44039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7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2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340">
                <a:tc>
                  <a:txBody>
                    <a:bodyPr/>
                    <a:lstStyle/>
                    <a:p>
                      <a:r>
                        <a:rPr lang="en-US" sz="2000" dirty="0"/>
                        <a:t>Rank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Brazil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Germany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Italy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Argentina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Uruguay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Netherlands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Czech Republic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14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82A64-4664-5842-A68D-4C34859AD999}"/>
              </a:ext>
            </a:extLst>
          </p:cNvPr>
          <p:cNvSpPr txBox="1">
            <a:spLocks/>
          </p:cNvSpPr>
          <p:nvPr/>
        </p:nvSpPr>
        <p:spPr>
          <a:xfrm>
            <a:off x="153837" y="94831"/>
            <a:ext cx="5548694" cy="1384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World cup rewards 1930 – 2014:</a:t>
            </a:r>
          </a:p>
          <a:p>
            <a:r>
              <a:rPr lang="en-US" sz="3200" dirty="0"/>
              <a:t>Countries that have won awards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81C3A-C3CE-3145-9ACB-FDB7B455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703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E9889-8EBB-0D4B-BA6E-5A4FE37E7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96" y="703384"/>
            <a:ext cx="6079004" cy="652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9DE5D0-2428-CF41-8EAC-C32DAC1D4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110"/>
            <a:ext cx="6096000" cy="556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35492-D4BB-0542-9C36-51123FDB7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7" y="1479665"/>
            <a:ext cx="5935608" cy="521614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EC8FCA-D1FD-1443-8F99-9F9A7B871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95309"/>
              </p:ext>
            </p:extLst>
          </p:nvPr>
        </p:nvGraphicFramePr>
        <p:xfrm>
          <a:off x="6413218" y="2203045"/>
          <a:ext cx="5624945" cy="431584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90751">
                  <a:extLst>
                    <a:ext uri="{9D8B030D-6E8A-4147-A177-3AD203B41FA5}">
                      <a16:colId xmlns:a16="http://schemas.microsoft.com/office/drawing/2014/main" val="3275175653"/>
                    </a:ext>
                  </a:extLst>
                </a:gridCol>
                <a:gridCol w="659227">
                  <a:extLst>
                    <a:ext uri="{9D8B030D-6E8A-4147-A177-3AD203B41FA5}">
                      <a16:colId xmlns:a16="http://schemas.microsoft.com/office/drawing/2014/main" val="2657991658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2233708059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2221374499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131278407"/>
                    </a:ext>
                  </a:extLst>
                </a:gridCol>
              </a:tblGrid>
              <a:tr h="409086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26" marR="52426" marT="26213" marB="262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Winner</a:t>
                      </a:r>
                    </a:p>
                  </a:txBody>
                  <a:tcPr marL="52426" marR="52426" marT="26213" marB="262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Runners-Up</a:t>
                      </a:r>
                    </a:p>
                  </a:txBody>
                  <a:tcPr marL="52426" marR="52426" marT="26213" marB="262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Third</a:t>
                      </a:r>
                    </a:p>
                  </a:txBody>
                  <a:tcPr marL="52426" marR="52426" marT="26213" marB="26213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52426" marR="52426" marT="26213" marB="26213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48510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Germany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24.0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060668319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Brazil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5.0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229645829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Italy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17.0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523197069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Argentina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12.0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932177908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France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364196396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Netherlands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954183178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Uruguay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6.0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991714679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Sweden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39307557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Hungary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15353735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Czech Republic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99242012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Spain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71347799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England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545575646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Poland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563297396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Austria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57204926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Chile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930318290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Croatia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67159445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Portugal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343778454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Turkey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059941668"/>
                  </a:ext>
                </a:extLst>
              </a:tr>
              <a:tr h="2051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United States</a:t>
                      </a:r>
                      <a:endParaRPr lang="en-US" sz="1000" b="1">
                        <a:effectLst/>
                      </a:endParaRP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1.0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32197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30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E25554-0163-F143-94D1-4F627EE5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71" y="884057"/>
            <a:ext cx="4724569" cy="20669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A06CEEA-E23B-D942-9606-1B1F040EB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8" y="4258706"/>
            <a:ext cx="4732940" cy="12660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FC3737-9F00-6546-83BD-855AE4B72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7" y="3764393"/>
            <a:ext cx="4370579" cy="2545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C86848-7961-0943-9776-084A7D14B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82" y="640822"/>
            <a:ext cx="3450633" cy="2553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82F592-DC71-BA4E-A743-5E2B51F81497}"/>
              </a:ext>
            </a:extLst>
          </p:cNvPr>
          <p:cNvSpPr txBox="1"/>
          <p:nvPr/>
        </p:nvSpPr>
        <p:spPr>
          <a:xfrm>
            <a:off x="2803774" y="271490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Defining skill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119B9-905C-5E48-BF13-6AD97170A3CB}"/>
              </a:ext>
            </a:extLst>
          </p:cNvPr>
          <p:cNvSpPr txBox="1"/>
          <p:nvPr/>
        </p:nvSpPr>
        <p:spPr>
          <a:xfrm>
            <a:off x="7785353" y="271490"/>
            <a:ext cx="268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Create a new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8F7DB1-91F0-0246-A031-A837021BE898}"/>
              </a:ext>
            </a:extLst>
          </p:cNvPr>
          <p:cNvSpPr txBox="1"/>
          <p:nvPr/>
        </p:nvSpPr>
        <p:spPr>
          <a:xfrm>
            <a:off x="2138207" y="5571607"/>
            <a:ext cx="270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Got points of each items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60924-FD3D-444B-8187-85A183966DB8}"/>
              </a:ext>
            </a:extLst>
          </p:cNvPr>
          <p:cNvSpPr txBox="1"/>
          <p:nvPr/>
        </p:nvSpPr>
        <p:spPr>
          <a:xfrm>
            <a:off x="8083983" y="6310255"/>
            <a:ext cx="197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Draw radar plots</a:t>
            </a:r>
          </a:p>
        </p:txBody>
      </p:sp>
    </p:spTree>
    <p:extLst>
      <p:ext uri="{BB962C8B-B14F-4D97-AF65-F5344CB8AC3E}">
        <p14:creationId xmlns:p14="http://schemas.microsoft.com/office/powerpoint/2010/main" val="240157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440679" cy="3462228"/>
          </a:xfrm>
        </p:spPr>
        <p:txBody>
          <a:bodyPr>
            <a:normAutofit/>
          </a:bodyPr>
          <a:lstStyle/>
          <a:p>
            <a:r>
              <a:rPr lang="en-US" sz="1800" dirty="0"/>
              <a:t>Dataset (.csv files) came from Kaggle:</a:t>
            </a:r>
          </a:p>
          <a:p>
            <a:pPr lvl="1"/>
            <a:r>
              <a:rPr lang="en-US" sz="1800" dirty="0"/>
              <a:t>FIFA 19 complete player dataset: </a:t>
            </a:r>
          </a:p>
          <a:p>
            <a:pPr marL="457200" lvl="1" indent="0">
              <a:buNone/>
            </a:pPr>
            <a:r>
              <a:rPr lang="en-US" sz="1800" dirty="0">
                <a:hlinkClick r:id="rId2"/>
              </a:rPr>
              <a:t>https://www.kaggle.com/karangadiya/fifa19</a:t>
            </a:r>
            <a:endParaRPr lang="en-US" sz="1800" dirty="0"/>
          </a:p>
          <a:p>
            <a:pPr lvl="1"/>
            <a:r>
              <a:rPr lang="en-US" sz="1800" dirty="0"/>
              <a:t>FIFA World Cup:</a:t>
            </a:r>
          </a:p>
          <a:p>
            <a:pPr marL="457200" lvl="1" indent="0">
              <a:buNone/>
            </a:pPr>
            <a:r>
              <a:rPr lang="en-US" sz="1800" dirty="0">
                <a:hlinkClick r:id="rId3"/>
              </a:rPr>
              <a:t>https://www.kaggle.com/abecklas/fifa-world-cup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C0024-32D3-674E-A030-85C0BCD4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r="3356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198DAF-2B08-BE45-BDC2-E035A8791409}"/>
              </a:ext>
            </a:extLst>
          </p:cNvPr>
          <p:cNvSpPr/>
          <p:nvPr/>
        </p:nvSpPr>
        <p:spPr>
          <a:xfrm>
            <a:off x="167377" y="649563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https://www.goal.com/en/news/best-fifa-19-players-global-series-ranks-best-pro-esports/9njxq7lmpzmb1nmckdswjhghq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6488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A5CBFAF-88C6-5245-B84C-CCC69D83B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15" y="3564184"/>
            <a:ext cx="3430385" cy="323918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2F68FA1-F696-6944-9180-A4FACFC11761}"/>
              </a:ext>
            </a:extLst>
          </p:cNvPr>
          <p:cNvSpPr txBox="1">
            <a:spLocks/>
          </p:cNvSpPr>
          <p:nvPr/>
        </p:nvSpPr>
        <p:spPr>
          <a:xfrm>
            <a:off x="153836" y="94831"/>
            <a:ext cx="9123168" cy="833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Capacity distribution of different countries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BC2AB44-2761-E248-8ED1-44C45CC4A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33275"/>
              </p:ext>
            </p:extLst>
          </p:nvPr>
        </p:nvGraphicFramePr>
        <p:xfrm>
          <a:off x="115043" y="1046203"/>
          <a:ext cx="5355617" cy="536852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8417">
                  <a:extLst>
                    <a:ext uri="{9D8B030D-6E8A-4147-A177-3AD203B41FA5}">
                      <a16:colId xmlns:a16="http://schemas.microsoft.com/office/drawing/2014/main" val="1119526007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4096601665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3226917160"/>
                    </a:ext>
                  </a:extLst>
                </a:gridCol>
              </a:tblGrid>
              <a:tr h="369807">
                <a:tc>
                  <a:txBody>
                    <a:bodyPr/>
                    <a:lstStyle/>
                    <a:p>
                      <a:r>
                        <a:rPr lang="en-US" sz="1400" dirty="0"/>
                        <a:t>Capacity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Skills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4865338"/>
                  </a:ext>
                </a:extLst>
              </a:tr>
              <a:tr h="729482">
                <a:tc>
                  <a:txBody>
                    <a:bodyPr/>
                    <a:lstStyle/>
                    <a:p>
                      <a:r>
                        <a:rPr lang="en-US" sz="1400" dirty="0"/>
                        <a:t>Mental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Interceptions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Positioning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Vision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Composure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73036"/>
                  </a:ext>
                </a:extLst>
              </a:tr>
              <a:tr h="516716">
                <a:tc>
                  <a:txBody>
                    <a:bodyPr/>
                    <a:lstStyle/>
                    <a:p>
                      <a:r>
                        <a:rPr lang="en-US" sz="1400" dirty="0"/>
                        <a:t>General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Heading Accuracy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Dribbling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Curve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Ball 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916224"/>
                  </a:ext>
                </a:extLst>
              </a:tr>
              <a:tr h="729482">
                <a:tc>
                  <a:txBody>
                    <a:bodyPr/>
                    <a:lstStyle/>
                    <a:p>
                      <a:r>
                        <a:rPr lang="en-US" sz="1400" dirty="0"/>
                        <a:t>Defending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Marking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Standing Tackle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Sliding Tackle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22566796"/>
                  </a:ext>
                </a:extLst>
              </a:tr>
              <a:tr h="729482">
                <a:tc>
                  <a:txBody>
                    <a:bodyPr/>
                    <a:lstStyle/>
                    <a:p>
                      <a:r>
                        <a:rPr lang="en-US" sz="1400" dirty="0"/>
                        <a:t>Shooting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Finishing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Volleys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FK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Shot Power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Long Shots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Penalties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110608"/>
                  </a:ext>
                </a:extLst>
              </a:tr>
              <a:tr h="516716">
                <a:tc>
                  <a:txBody>
                    <a:bodyPr/>
                    <a:lstStyle/>
                    <a:p>
                      <a:r>
                        <a:rPr lang="en-US" sz="1400" dirty="0"/>
                        <a:t>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Potential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4461241"/>
                  </a:ext>
                </a:extLst>
              </a:tr>
              <a:tr h="516716"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Balance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Jumping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Stamina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Strength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47736"/>
                  </a:ext>
                </a:extLst>
              </a:tr>
              <a:tr h="516716">
                <a:tc>
                  <a:txBody>
                    <a:bodyPr/>
                    <a:lstStyle/>
                    <a:p>
                      <a:r>
                        <a:rPr lang="en-US" sz="1400" dirty="0"/>
                        <a:t>Mobility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Acceleration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Sprint 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Agility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Reactions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001084"/>
                  </a:ext>
                </a:extLst>
              </a:tr>
              <a:tr h="729482">
                <a:tc>
                  <a:txBody>
                    <a:bodyPr/>
                    <a:lstStyle/>
                    <a:p>
                      <a:r>
                        <a:rPr lang="en-US" sz="1400" dirty="0"/>
                        <a:t>Passing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Crossing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Short Passing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Long Passing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084214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0C87F92C-EE61-9A4D-AB0E-9A8B3F482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60" y="698933"/>
            <a:ext cx="4389120" cy="41444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D917D6-DCC6-8148-85FD-96A5DCE9A864}"/>
              </a:ext>
            </a:extLst>
          </p:cNvPr>
          <p:cNvSpPr txBox="1"/>
          <p:nvPr/>
        </p:nvSpPr>
        <p:spPr>
          <a:xfrm>
            <a:off x="5687875" y="447408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Rank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CB5FC4-FBEB-814D-A2F4-FB3273513E54}"/>
              </a:ext>
            </a:extLst>
          </p:cNvPr>
          <p:cNvSpPr txBox="1"/>
          <p:nvPr/>
        </p:nvSpPr>
        <p:spPr>
          <a:xfrm>
            <a:off x="11258731" y="643403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Rank 19</a:t>
            </a:r>
          </a:p>
        </p:txBody>
      </p:sp>
    </p:spTree>
    <p:extLst>
      <p:ext uri="{BB962C8B-B14F-4D97-AF65-F5344CB8AC3E}">
        <p14:creationId xmlns:p14="http://schemas.microsoft.com/office/powerpoint/2010/main" val="354907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The demographic factors do not effect the players’ value much.</a:t>
            </a:r>
          </a:p>
          <a:p>
            <a:r>
              <a:rPr lang="en-US" dirty="0"/>
              <a:t>2. The peak of a player’s wage is 3 years later than the peak of value.</a:t>
            </a:r>
          </a:p>
          <a:p>
            <a:r>
              <a:rPr lang="en-US" dirty="0"/>
              <a:t>3. The reactions in the skill factors is the most influential factors to a player’s value.</a:t>
            </a:r>
          </a:p>
          <a:p>
            <a:r>
              <a:rPr lang="en-US" dirty="0"/>
              <a:t>4. The right foot preferred players are much more than left foot preferred, but the values do not have big differences.</a:t>
            </a:r>
          </a:p>
          <a:p>
            <a:r>
              <a:rPr lang="en-US" dirty="0"/>
              <a:t>5. The country which has the higher rank does have the higher point at each capacity.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3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https://stackoverflow.com/</a:t>
            </a:r>
            <a:endParaRPr lang="en-US" dirty="0"/>
          </a:p>
          <a:p>
            <a:r>
              <a:rPr lang="en-US" dirty="0">
                <a:hlinkClick r:id="rId3"/>
              </a:rPr>
              <a:t>https://matplotlib.org/index.html#</a:t>
            </a:r>
            <a:endParaRPr lang="en-US" dirty="0"/>
          </a:p>
          <a:p>
            <a:r>
              <a:rPr lang="en-US" dirty="0">
                <a:hlinkClick r:id="rId4"/>
              </a:rPr>
              <a:t>https://pandas.pydata.org/pandas-docs/stable/</a:t>
            </a:r>
            <a:endParaRPr lang="en-US" dirty="0"/>
          </a:p>
          <a:p>
            <a:r>
              <a:rPr lang="en-US" dirty="0">
                <a:hlinkClick r:id="rId5"/>
              </a:rPr>
              <a:t>https://www.kaggle.com/</a:t>
            </a:r>
            <a:endParaRPr lang="en-US" dirty="0"/>
          </a:p>
          <a:p>
            <a:r>
              <a:rPr lang="en-US" dirty="0">
                <a:hlinkClick r:id="rId6"/>
              </a:rPr>
              <a:t>https://www.fifa.com/the-best-fifa-football-awards/news/the-best-fifa-football-awardstm-to-introduce-two-new-women-s-football-honours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7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03E80-A4BD-0643-82C0-E404483DA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A5208D1-2F7A-3945-96C2-DC2D1F39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0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32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9C35-635E-C545-9BA7-041EC9B08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78" y="2232887"/>
            <a:ext cx="6554043" cy="23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3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3838" y="129337"/>
            <a:ext cx="1051560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</a:p>
        </p:txBody>
      </p:sp>
      <p:sp>
        <p:nvSpPr>
          <p:cNvPr id="6" name="Rectangle 5"/>
          <p:cNvSpPr/>
          <p:nvPr/>
        </p:nvSpPr>
        <p:spPr>
          <a:xfrm>
            <a:off x="5150119" y="6273225"/>
            <a:ext cx="7068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https://www.cnn.com/2019/03/19/tech/stadia-google-gaming/index.html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https://www.gamesradar.com/2014-fifa-world-cup-brazil-review/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https://www.telegraph.co.uk/world-cup/2017/11/09/fifa-world-cup-2018-ball-unveiled-adidas/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https://www.soccerladuma.co.za/news/articles/international/categories/world-cup-2018/12-stars-snubbed-for-brazil-s-2018-fifa-world-cup-squad/295003?page=9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0E07EF-4DBD-BE4D-91EB-89FAEDF0C2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566" y="2012243"/>
            <a:ext cx="4832531" cy="3274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8BEE06-029B-254D-829D-5A5A3F9ECB0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" y="2017483"/>
            <a:ext cx="4832531" cy="3273651"/>
          </a:xfrm>
          <a:prstGeom prst="rect">
            <a:avLst/>
          </a:prstGeom>
        </p:spPr>
      </p:pic>
      <p:sp>
        <p:nvSpPr>
          <p:cNvPr id="26" name="7-Point Star 25">
            <a:extLst>
              <a:ext uri="{FF2B5EF4-FFF2-40B4-BE49-F238E27FC236}">
                <a16:creationId xmlns:a16="http://schemas.microsoft.com/office/drawing/2014/main" id="{629FFAA6-2A28-8F41-B3B8-5436CE342503}"/>
              </a:ext>
            </a:extLst>
          </p:cNvPr>
          <p:cNvSpPr/>
          <p:nvPr/>
        </p:nvSpPr>
        <p:spPr>
          <a:xfrm>
            <a:off x="3851817" y="866601"/>
            <a:ext cx="4832531" cy="5124797"/>
          </a:xfrm>
          <a:prstGeom prst="star7">
            <a:avLst/>
          </a:prstGeom>
          <a:blipFill>
            <a:blip r:embed="rId9"/>
            <a:stretch>
              <a:fillRect/>
            </a:stretch>
          </a:blipFill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271DB53-D3BF-EC46-8508-D4FE582B02ED}"/>
              </a:ext>
            </a:extLst>
          </p:cNvPr>
          <p:cNvSpPr/>
          <p:nvPr/>
        </p:nvSpPr>
        <p:spPr>
          <a:xfrm>
            <a:off x="532015" y="1143431"/>
            <a:ext cx="3350214" cy="914460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World Cup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CAA8A126-CA1D-5444-909D-E961E61C7AF8}"/>
              </a:ext>
            </a:extLst>
          </p:cNvPr>
          <p:cNvSpPr/>
          <p:nvPr/>
        </p:nvSpPr>
        <p:spPr>
          <a:xfrm>
            <a:off x="8243775" y="1130297"/>
            <a:ext cx="3621322" cy="914400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/>
              <a:t>Vedio</a:t>
            </a:r>
            <a:r>
              <a:rPr lang="en-US" sz="4400" b="1" dirty="0"/>
              <a:t> Game</a:t>
            </a:r>
          </a:p>
        </p:txBody>
      </p:sp>
      <p:sp>
        <p:nvSpPr>
          <p:cNvPr id="30" name="7-Point Star 29">
            <a:extLst>
              <a:ext uri="{FF2B5EF4-FFF2-40B4-BE49-F238E27FC236}">
                <a16:creationId xmlns:a16="http://schemas.microsoft.com/office/drawing/2014/main" id="{D7891DD3-F7D7-0043-904C-099611B06E64}"/>
              </a:ext>
            </a:extLst>
          </p:cNvPr>
          <p:cNvSpPr/>
          <p:nvPr/>
        </p:nvSpPr>
        <p:spPr>
          <a:xfrm>
            <a:off x="4792480" y="2903107"/>
            <a:ext cx="2951204" cy="1246909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38" name="7-Point Star 37">
            <a:extLst>
              <a:ext uri="{FF2B5EF4-FFF2-40B4-BE49-F238E27FC236}">
                <a16:creationId xmlns:a16="http://schemas.microsoft.com/office/drawing/2014/main" id="{883AC280-ADB8-F244-A949-34D0F25231A7}"/>
              </a:ext>
            </a:extLst>
          </p:cNvPr>
          <p:cNvSpPr/>
          <p:nvPr/>
        </p:nvSpPr>
        <p:spPr>
          <a:xfrm>
            <a:off x="945859" y="2638067"/>
            <a:ext cx="2951204" cy="1246909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Wage</a:t>
            </a:r>
          </a:p>
        </p:txBody>
      </p:sp>
      <p:sp>
        <p:nvSpPr>
          <p:cNvPr id="39" name="7-Point Star 38">
            <a:extLst>
              <a:ext uri="{FF2B5EF4-FFF2-40B4-BE49-F238E27FC236}">
                <a16:creationId xmlns:a16="http://schemas.microsoft.com/office/drawing/2014/main" id="{E30DC1A4-4CA8-AC43-B53B-FBBF8F2F371F}"/>
              </a:ext>
            </a:extLst>
          </p:cNvPr>
          <p:cNvSpPr/>
          <p:nvPr/>
        </p:nvSpPr>
        <p:spPr>
          <a:xfrm>
            <a:off x="2009931" y="4302747"/>
            <a:ext cx="2951204" cy="1246909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Skill</a:t>
            </a:r>
          </a:p>
        </p:txBody>
      </p:sp>
      <p:sp>
        <p:nvSpPr>
          <p:cNvPr id="40" name="7-Point Star 39">
            <a:extLst>
              <a:ext uri="{FF2B5EF4-FFF2-40B4-BE49-F238E27FC236}">
                <a16:creationId xmlns:a16="http://schemas.microsoft.com/office/drawing/2014/main" id="{7B58CADD-0190-A744-BBC7-64214892D931}"/>
              </a:ext>
            </a:extLst>
          </p:cNvPr>
          <p:cNvSpPr/>
          <p:nvPr/>
        </p:nvSpPr>
        <p:spPr>
          <a:xfrm>
            <a:off x="4885391" y="4965360"/>
            <a:ext cx="2951204" cy="1246909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41" name="7-Point Star 40">
            <a:extLst>
              <a:ext uri="{FF2B5EF4-FFF2-40B4-BE49-F238E27FC236}">
                <a16:creationId xmlns:a16="http://schemas.microsoft.com/office/drawing/2014/main" id="{D66695CA-C00A-484F-8750-237AB437409D}"/>
              </a:ext>
            </a:extLst>
          </p:cNvPr>
          <p:cNvSpPr/>
          <p:nvPr/>
        </p:nvSpPr>
        <p:spPr>
          <a:xfrm>
            <a:off x="7895514" y="4163541"/>
            <a:ext cx="3760415" cy="1299525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42" name="7-Point Star 41">
            <a:extLst>
              <a:ext uri="{FF2B5EF4-FFF2-40B4-BE49-F238E27FC236}">
                <a16:creationId xmlns:a16="http://schemas.microsoft.com/office/drawing/2014/main" id="{50A3043C-039B-254F-8D7F-26DF52954C93}"/>
              </a:ext>
            </a:extLst>
          </p:cNvPr>
          <p:cNvSpPr/>
          <p:nvPr/>
        </p:nvSpPr>
        <p:spPr>
          <a:xfrm>
            <a:off x="8036024" y="2539186"/>
            <a:ext cx="3895067" cy="1096023"/>
          </a:xfrm>
          <a:prstGeom prst="star7">
            <a:avLst>
              <a:gd name="adj" fmla="val 26585"/>
              <a:gd name="hf" fmla="val 102572"/>
              <a:gd name="vf" fmla="val 1052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93603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Packages for this project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2E398A3-1AB6-1D41-AB33-959CF02E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49" y="1825626"/>
            <a:ext cx="80499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3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53838" y="129337"/>
            <a:ext cx="1051560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 &amp;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9137" y="1043797"/>
            <a:ext cx="6618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Read the csv. file</a:t>
            </a:r>
          </a:p>
          <a:p>
            <a:pPr marL="342900" indent="-342900">
              <a:buAutoNum type="arabicParenR"/>
            </a:pPr>
            <a:r>
              <a:rPr lang="en-US" sz="2400" dirty="0"/>
              <a:t>Check the index in the original file (For selection)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6888E-52FC-8E4B-9AA1-2F66CDA7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3" y="1927091"/>
            <a:ext cx="8975752" cy="130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C7E44-1030-024E-B3AC-348713770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3" y="3287719"/>
            <a:ext cx="8662629" cy="35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BE90C-B7EA-6F43-8D8F-E96250D0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8" y="1958257"/>
            <a:ext cx="11455400" cy="285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D09E95-C1EF-B648-AB84-F0D191BF9134}"/>
              </a:ext>
            </a:extLst>
          </p:cNvPr>
          <p:cNvSpPr txBox="1">
            <a:spLocks/>
          </p:cNvSpPr>
          <p:nvPr/>
        </p:nvSpPr>
        <p:spPr>
          <a:xfrm>
            <a:off x="153838" y="129337"/>
            <a:ext cx="1051560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 &amp;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FDD41-D66D-7143-8820-A8802427914A}"/>
              </a:ext>
            </a:extLst>
          </p:cNvPr>
          <p:cNvSpPr txBox="1"/>
          <p:nvPr/>
        </p:nvSpPr>
        <p:spPr>
          <a:xfrm>
            <a:off x="229137" y="1043797"/>
            <a:ext cx="3620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3) Select the index we want</a:t>
            </a:r>
          </a:p>
        </p:txBody>
      </p:sp>
    </p:spTree>
    <p:extLst>
      <p:ext uri="{BB962C8B-B14F-4D97-AF65-F5344CB8AC3E}">
        <p14:creationId xmlns:p14="http://schemas.microsoft.com/office/powerpoint/2010/main" val="138795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744622-7383-D741-B6CF-41E7BE9F803E}"/>
              </a:ext>
            </a:extLst>
          </p:cNvPr>
          <p:cNvSpPr txBox="1">
            <a:spLocks/>
          </p:cNvSpPr>
          <p:nvPr/>
        </p:nvSpPr>
        <p:spPr>
          <a:xfrm>
            <a:off x="153838" y="129337"/>
            <a:ext cx="10515600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 &amp;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CC93B-2EDA-6145-9F31-24BF371FB0EC}"/>
              </a:ext>
            </a:extLst>
          </p:cNvPr>
          <p:cNvSpPr txBox="1"/>
          <p:nvPr/>
        </p:nvSpPr>
        <p:spPr>
          <a:xfrm>
            <a:off x="229137" y="1043797"/>
            <a:ext cx="747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4) Convert the value (Value/Wage/Height/Weight) to float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74C11-7802-6F40-BD09-09545785A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/>
          <a:stretch/>
        </p:blipFill>
        <p:spPr>
          <a:xfrm>
            <a:off x="0" y="1940703"/>
            <a:ext cx="3301307" cy="387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27EDC-F2EF-A144-9842-506DAD5DB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/>
          <a:stretch/>
        </p:blipFill>
        <p:spPr>
          <a:xfrm>
            <a:off x="3424844" y="1991685"/>
            <a:ext cx="4971012" cy="379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EE424-4B4F-BD4D-8245-8FB02009E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2570"/>
          <a:stretch/>
        </p:blipFill>
        <p:spPr>
          <a:xfrm>
            <a:off x="8462356" y="1803578"/>
            <a:ext cx="3571334" cy="394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524B63-C1BF-5648-A963-34F3484367C5}"/>
              </a:ext>
            </a:extLst>
          </p:cNvPr>
          <p:cNvSpPr txBox="1"/>
          <p:nvPr/>
        </p:nvSpPr>
        <p:spPr>
          <a:xfrm>
            <a:off x="1047404" y="1505462"/>
            <a:ext cx="91723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951D-63D0-2D43-AF66-46F7A729419A}"/>
              </a:ext>
            </a:extLst>
          </p:cNvPr>
          <p:cNvSpPr txBox="1"/>
          <p:nvPr/>
        </p:nvSpPr>
        <p:spPr>
          <a:xfrm>
            <a:off x="9669467" y="1514633"/>
            <a:ext cx="115711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Converted</a:t>
            </a:r>
          </a:p>
        </p:txBody>
      </p:sp>
    </p:spTree>
    <p:extLst>
      <p:ext uri="{BB962C8B-B14F-4D97-AF65-F5344CB8AC3E}">
        <p14:creationId xmlns:p14="http://schemas.microsoft.com/office/powerpoint/2010/main" val="104998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3838" y="94831"/>
            <a:ext cx="5565318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 factors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80CB7-D177-6F45-9261-571A4C424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4" y="15360"/>
            <a:ext cx="5043055" cy="1192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F668E-AA09-3B4D-8573-A5A5B4BC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9" y="1198120"/>
            <a:ext cx="5047488" cy="7474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F17A83-0D52-DF48-B9DB-D4BCF73D4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64" y="2044807"/>
            <a:ext cx="6244436" cy="33458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D5C534-9F1B-FE43-9C81-55E7F16E3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" y="2111307"/>
            <a:ext cx="5997463" cy="314742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0EAA11-C2DB-7E4D-A603-E9DCB45FBF6D}"/>
              </a:ext>
            </a:extLst>
          </p:cNvPr>
          <p:cNvSpPr/>
          <p:nvPr/>
        </p:nvSpPr>
        <p:spPr>
          <a:xfrm>
            <a:off x="2211184" y="2310938"/>
            <a:ext cx="1379913" cy="29195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992E3-045D-0745-AF84-C539B0553BD2}"/>
              </a:ext>
            </a:extLst>
          </p:cNvPr>
          <p:cNvSpPr/>
          <p:nvPr/>
        </p:nvSpPr>
        <p:spPr>
          <a:xfrm>
            <a:off x="8750167" y="2310937"/>
            <a:ext cx="1524364" cy="2919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Callout 38">
            <a:extLst>
              <a:ext uri="{FF2B5EF4-FFF2-40B4-BE49-F238E27FC236}">
                <a16:creationId xmlns:a16="http://schemas.microsoft.com/office/drawing/2014/main" id="{F5E87DA4-6190-D047-8832-4AC7471F9661}"/>
              </a:ext>
            </a:extLst>
          </p:cNvPr>
          <p:cNvSpPr/>
          <p:nvPr/>
        </p:nvSpPr>
        <p:spPr>
          <a:xfrm>
            <a:off x="1189336" y="5728218"/>
            <a:ext cx="3852335" cy="999067"/>
          </a:xfrm>
          <a:prstGeom prst="wedgeEllipseCallout">
            <a:avLst>
              <a:gd name="adj1" fmla="val -16533"/>
              <a:gd name="adj2" fmla="val -7309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Sweet-spot age:</a:t>
            </a:r>
          </a:p>
          <a:p>
            <a:pPr algn="ctr"/>
            <a:r>
              <a:rPr lang="en-US" sz="2800" dirty="0"/>
              <a:t>25 - 31</a:t>
            </a: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F0C0E68C-1E03-544C-A84B-9CB81F604E0F}"/>
              </a:ext>
            </a:extLst>
          </p:cNvPr>
          <p:cNvSpPr/>
          <p:nvPr/>
        </p:nvSpPr>
        <p:spPr>
          <a:xfrm>
            <a:off x="7704435" y="5728217"/>
            <a:ext cx="3716866" cy="999067"/>
          </a:xfrm>
          <a:prstGeom prst="wedgeEllipseCallout">
            <a:avLst>
              <a:gd name="adj1" fmla="val 6664"/>
              <a:gd name="adj2" fmla="val -6970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Sweet-spot age:</a:t>
            </a:r>
          </a:p>
          <a:p>
            <a:pPr algn="ctr"/>
            <a:r>
              <a:rPr lang="en-US" sz="2800" dirty="0"/>
              <a:t>28 - 34</a:t>
            </a: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C902C8C9-805D-8B4C-84A5-B9A0A4DA3CF6}"/>
              </a:ext>
            </a:extLst>
          </p:cNvPr>
          <p:cNvSpPr/>
          <p:nvPr/>
        </p:nvSpPr>
        <p:spPr>
          <a:xfrm>
            <a:off x="5582974" y="5970055"/>
            <a:ext cx="1612669" cy="515389"/>
          </a:xfrm>
          <a:prstGeom prst="stripedRightArrow">
            <a:avLst>
              <a:gd name="adj1" fmla="val 50000"/>
              <a:gd name="adj2" fmla="val 11774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4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ECBAE-08DB-A049-8F6A-487288FC7970}"/>
              </a:ext>
            </a:extLst>
          </p:cNvPr>
          <p:cNvSpPr txBox="1">
            <a:spLocks/>
          </p:cNvSpPr>
          <p:nvPr/>
        </p:nvSpPr>
        <p:spPr>
          <a:xfrm>
            <a:off x="153838" y="94831"/>
            <a:ext cx="5565318" cy="914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0EE2B-025A-D245-B09D-6263B1EC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4" y="1688061"/>
            <a:ext cx="6379554" cy="5075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08F6D-730E-7842-970E-9F9B1E7B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48" y="1"/>
            <a:ext cx="5439552" cy="1691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022552-5F57-784E-8FAF-9991C7165307}"/>
              </a:ext>
            </a:extLst>
          </p:cNvPr>
          <p:cNvSpPr txBox="1"/>
          <p:nvPr/>
        </p:nvSpPr>
        <p:spPr>
          <a:xfrm>
            <a:off x="7099585" y="3429000"/>
            <a:ext cx="4719521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Weight and Height has strong correlation</a:t>
            </a:r>
          </a:p>
        </p:txBody>
      </p:sp>
    </p:spTree>
    <p:extLst>
      <p:ext uri="{BB962C8B-B14F-4D97-AF65-F5344CB8AC3E}">
        <p14:creationId xmlns:p14="http://schemas.microsoft.com/office/powerpoint/2010/main" val="374544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657</Words>
  <Application>Microsoft Macintosh PowerPoint</Application>
  <PresentationFormat>Widescreen</PresentationFormat>
  <Paragraphs>239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DATS 6103 Introduction to Data Mining Individual Project III  Topic: FIFA players’ Value analysis</vt:lpstr>
      <vt:lpstr>Information</vt:lpstr>
      <vt:lpstr>PowerPoint Presentation</vt:lpstr>
      <vt:lpstr>Packages for this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DATS 6103 Introduction to Data Mining Individual Project III  Topic: FIFA players’ Value analysis</dc:title>
  <dc:creator>Lin, Hung Chun</dc:creator>
  <cp:lastModifiedBy>Lin, Hung Chun</cp:lastModifiedBy>
  <cp:revision>2</cp:revision>
  <dcterms:created xsi:type="dcterms:W3CDTF">2019-05-07T03:32:40Z</dcterms:created>
  <dcterms:modified xsi:type="dcterms:W3CDTF">2019-05-07T05:21:08Z</dcterms:modified>
</cp:coreProperties>
</file>